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3" r:id="rId3"/>
  </p:sldMasterIdLst>
  <p:notesMasterIdLst>
    <p:notesMasterId r:id="rId16"/>
  </p:notesMasterIdLst>
  <p:sldIdLst>
    <p:sldId id="256" r:id="rId4"/>
    <p:sldId id="257" r:id="rId5"/>
    <p:sldId id="261" r:id="rId6"/>
    <p:sldId id="267" r:id="rId7"/>
    <p:sldId id="273" r:id="rId8"/>
    <p:sldId id="274" r:id="rId9"/>
    <p:sldId id="275" r:id="rId10"/>
    <p:sldId id="264" r:id="rId11"/>
    <p:sldId id="281" r:id="rId12"/>
    <p:sldId id="279" r:id="rId13"/>
    <p:sldId id="28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583"/>
    <a:srgbClr val="42355F"/>
    <a:srgbClr val="E40521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29"/>
  </p:normalViewPr>
  <p:slideViewPr>
    <p:cSldViewPr snapToGrid="0" snapToObjects="1" showGuides="1">
      <p:cViewPr varScale="1">
        <p:scale>
          <a:sx n="75" d="100"/>
          <a:sy n="75" d="100"/>
        </p:scale>
        <p:origin x="3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1DAE-2D2F-44BA-BD67-63F84590FAB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01E1-A456-4BA4-B7D5-76AB9CC3A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5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B01E1-A456-4BA4-B7D5-76AB9CC3AD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2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F8E8-BBD7-3A4A-8AE4-2F91DBDF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B1DBE-4607-1044-9C94-F112DF0E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1BD4-F661-9441-8C9D-64E43FB1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48CC-EAAA-2B4A-B03D-EF83EE44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30AE-22A0-4543-80A1-029464BF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D61F3-48BE-AF4E-8954-648840793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7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4812-BADF-184D-B623-4341D9B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8503-8A6A-ED4A-A129-6FB7DCDB2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909" y="1825625"/>
            <a:ext cx="5475891" cy="397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EC363-25CC-A941-AE89-E5679F443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3862" cy="397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F49FD-7FA4-4544-A9CC-C08FD4C5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1B71-7237-6747-888F-19341407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713-ABC5-524E-B2CF-3FD045A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89458-B6AF-C147-B4C9-B52E20113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800" y="5805188"/>
            <a:ext cx="18682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7E91-6587-D240-A251-A2D04164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B2AB-282A-C646-9FE4-10B624A9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059C2-05D7-334C-B450-164DE045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F62F-F55B-FB42-91A6-A5279C5E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700-B5AE-1C40-8201-0CE39F27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8AD84-2509-4A43-BB79-6438431C6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55784" b="40238"/>
          <a:stretch/>
        </p:blipFill>
        <p:spPr>
          <a:xfrm>
            <a:off x="6495526" y="404813"/>
            <a:ext cx="5696474" cy="645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71E9E-8D65-F64F-8A0A-8C1C958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00" y="5805188"/>
            <a:ext cx="18682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4812-BADF-184D-B623-4341D9B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8503-8A6A-ED4A-A129-6FB7DCDB2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909" y="1825625"/>
            <a:ext cx="5475891" cy="397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EC363-25CC-A941-AE89-E5679F443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3862" cy="397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F49FD-7FA4-4544-A9CC-C08FD4C5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1B71-7237-6747-888F-19341407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713-ABC5-524E-B2CF-3FD045A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89458-B6AF-C147-B4C9-B52E20113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800" y="5805188"/>
            <a:ext cx="18682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7E91-6587-D240-A251-A2D04164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B2AB-282A-C646-9FE4-10B624A9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059C2-05D7-334C-B450-164DE045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F62F-F55B-FB42-91A6-A5279C5E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700-B5AE-1C40-8201-0CE39F27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8AD84-2509-4A43-BB79-6438431C6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55784" b="40238"/>
          <a:stretch/>
        </p:blipFill>
        <p:spPr>
          <a:xfrm>
            <a:off x="6495526" y="404813"/>
            <a:ext cx="5696474" cy="645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71E9E-8D65-F64F-8A0A-8C1C958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43D4-88AC-D44F-B4EF-4BCF6210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1709738"/>
            <a:ext cx="755161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308B-E8CD-A04E-A952-A756EBF4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4694663"/>
            <a:ext cx="7551616" cy="13949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7E9E0-E3FC-0C42-99CB-ACB551F9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4A06-EF8F-0E4C-8968-FB351E28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87DC-B466-0F4E-8C43-CE6C0EF0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CE939-16CF-4141-9388-3B822371A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784" b="40238"/>
          <a:stretch/>
        </p:blipFill>
        <p:spPr>
          <a:xfrm>
            <a:off x="6495526" y="404813"/>
            <a:ext cx="5696474" cy="645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635EB-FF1F-2F48-858D-B5F7179939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404813"/>
            <a:ext cx="1257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4812-BADF-184D-B623-4341D9B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8503-8A6A-ED4A-A129-6FB7DCDB2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3979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EC363-25CC-A941-AE89-E5679F443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3862" cy="397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F49FD-7FA4-4544-A9CC-C08FD4C5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1B71-7237-6747-888F-19341407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D713-ABC5-524E-B2CF-3FD045A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79A2B-0EB8-E145-8E76-AEBCAB731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4C45-3F04-1C4F-8A46-D38C897D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DCFBD-8D2D-B046-AAAF-AB10C734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3E55B-2333-2A4F-9D45-0CD0E45F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3282-4D68-DF43-8469-05E807A3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2F5B9-ABEB-7C4C-8117-FB95620D3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7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ED235-CF50-0044-9A85-844D26E8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9959C-FAFC-6846-8F6D-80CD06F7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80745-0559-5C48-9585-B38C5722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55ACD-4E7F-9144-9DF3-7742BE978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9FAE-F6AA-034E-A2E3-710FC11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1BBF-904A-5A42-BD2F-ADCCF608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548B6-AD70-EF4D-BBA0-8F3B975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69C9-EA64-D349-A842-A59B157F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D8697-0D58-4843-8449-330BD2D8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08AC2-7511-A94B-8F80-9B00BA25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B7556-90E7-6B4D-BA47-7935EF91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8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49E3-746B-DD42-A647-08E87B6C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03893-F6C6-7A4F-A2F7-E4EB4A9FD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D7E15-3269-8845-9676-9A5D90C4E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BDF13-211E-FE46-A5CD-6767F9C4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D9E0-10D1-C54B-B675-B636629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10333-0EC7-CE42-B06C-65DF87E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100ED-648B-7242-A139-AE2E7D85D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7796" y="5805188"/>
            <a:ext cx="186826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7E91-6587-D240-A251-A2D04164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B2AB-282A-C646-9FE4-10B624A9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059C2-05D7-334C-B450-164DE045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A489-54A9-214C-A626-A6D592C64AA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F62F-F55B-FB42-91A6-A5279C5E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700-B5AE-1C40-8201-0CE39F27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A422-2289-CB4F-B58C-DDDDC82A59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8AD84-2509-4A43-BB79-6438431C6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55784" b="40238"/>
          <a:stretch/>
        </p:blipFill>
        <p:spPr>
          <a:xfrm>
            <a:off x="6495526" y="404813"/>
            <a:ext cx="5696474" cy="645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71E9E-8D65-F64F-8A0A-8C1C958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7800" y="5805188"/>
            <a:ext cx="18682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0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FEE13-7FF7-F743-A319-5ADBECCA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B637-23E5-6844-AA33-7DA89DBB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09" y="1735931"/>
            <a:ext cx="11132154" cy="4155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3517-1348-DD4D-BADB-3830E14BC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909" y="6088063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5FA4A489-54A9-214C-A626-A6D592C64AA6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F7D0-2829-7F41-B25D-E9223A6B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7902" y="6088063"/>
            <a:ext cx="3438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B680-41C3-834C-9BD0-24701863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8234" y="6088062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68EA422-2289-CB4F-B58C-DDDDC82A59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00C45-2736-324E-81E3-8AB730FC6E0D}"/>
              </a:ext>
            </a:extLst>
          </p:cNvPr>
          <p:cNvPicPr>
            <a:picLocks/>
          </p:cNvPicPr>
          <p:nvPr userDrawn="1"/>
        </p:nvPicPr>
        <p:blipFill rotWithShape="1">
          <a:blip r:embed="rId10"/>
          <a:srcRect t="39388" b="1"/>
          <a:stretch/>
        </p:blipFill>
        <p:spPr>
          <a:xfrm>
            <a:off x="0" y="6689202"/>
            <a:ext cx="12192000" cy="1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rgbClr val="9D9D9C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rgbClr val="9D9D9C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rgbClr val="9D9D9C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rgbClr val="9D9D9C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rgbClr val="9D9D9C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FEE13-7FF7-F743-A319-5ADBECCA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B637-23E5-6844-AA33-7DA89DBB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09" y="1735931"/>
            <a:ext cx="11132154" cy="4155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3517-1348-DD4D-BADB-3830E14BC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909" y="6088063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5FA4A489-54A9-214C-A626-A6D592C64AA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F7D0-2829-7F41-B25D-E9223A6B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7902" y="6088063"/>
            <a:ext cx="3438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B680-41C3-834C-9BD0-24701863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8234" y="6088062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68EA422-2289-CB4F-B58C-DDDDC82A5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0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FEE13-7FF7-F743-A319-5ADBECCA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B637-23E5-6844-AA33-7DA89DBB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09" y="1735931"/>
            <a:ext cx="11132154" cy="4155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3517-1348-DD4D-BADB-3830E14BC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909" y="6088063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5FA4A489-54A9-214C-A626-A6D592C64AA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F7D0-2829-7F41-B25D-E9223A6B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7902" y="6088063"/>
            <a:ext cx="3438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B680-41C3-834C-9BD0-24701863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8234" y="6088062"/>
            <a:ext cx="132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68EA422-2289-CB4F-B58C-DDDDC82A5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3583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3583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3583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358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358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ritishjudo.org.uk/get-up-and-get-active-with-team-gb-initiatives-this-summ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647EC-A14E-5D4B-AC53-482217B0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177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3FDB5-E891-4649-B094-5E578B0D7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38" y="2370559"/>
            <a:ext cx="8661937" cy="21168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4800" b="1" dirty="0">
                <a:solidFill>
                  <a:schemeClr val="tx1"/>
                </a:solidFill>
                <a:latin typeface="+mn-lt"/>
              </a:rPr>
              <a:t>NHC Area AGM</a:t>
            </a:r>
            <a:br>
              <a:rPr lang="en-GB" sz="4800" b="1" dirty="0">
                <a:solidFill>
                  <a:schemeClr val="tx1"/>
                </a:solidFill>
                <a:latin typeface="+mn-lt"/>
              </a:rPr>
            </a:br>
            <a:r>
              <a:rPr lang="en-GB" sz="4800" b="1" dirty="0">
                <a:solidFill>
                  <a:schemeClr val="tx1"/>
                </a:solidFill>
                <a:latin typeface="+mn-lt"/>
              </a:rPr>
              <a:t>Development Report – 2021</a:t>
            </a:r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Nick Shepherd</a:t>
            </a:r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Regional Support Officer </a:t>
            </a:r>
            <a:endParaRPr lang="en-US" sz="3200" b="1" kern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84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9020E-87BB-4F42-B40B-C3A383959266}"/>
              </a:ext>
            </a:extLst>
          </p:cNvPr>
          <p:cNvSpPr txBox="1"/>
          <p:nvPr/>
        </p:nvSpPr>
        <p:spPr>
          <a:xfrm>
            <a:off x="438150" y="1387048"/>
            <a:ext cx="1147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GB" dirty="0"/>
          </a:p>
          <a:p>
            <a:pPr>
              <a:buClr>
                <a:srgbClr val="FF0000"/>
              </a:buClr>
            </a:pPr>
            <a:endParaRPr lang="en-GB" dirty="0"/>
          </a:p>
          <a:p>
            <a:pPr>
              <a:buClr>
                <a:srgbClr val="FF0000"/>
              </a:buClr>
            </a:pPr>
            <a:endParaRPr lang="en-GB" dirty="0"/>
          </a:p>
        </p:txBody>
      </p:sp>
      <p:pic>
        <p:nvPicPr>
          <p:cNvPr id="6" name="Picture 5" descr="Text, website, calendar&#10;&#10;Description automatically generated">
            <a:extLst>
              <a:ext uri="{FF2B5EF4-FFF2-40B4-BE49-F238E27FC236}">
                <a16:creationId xmlns:a16="http://schemas.microsoft.com/office/drawing/2014/main" id="{22D90130-B1FD-4C10-816E-13D4722F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18" y="188118"/>
            <a:ext cx="6481763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4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9020E-87BB-4F42-B40B-C3A383959266}"/>
              </a:ext>
            </a:extLst>
          </p:cNvPr>
          <p:cNvSpPr txBox="1"/>
          <p:nvPr/>
        </p:nvSpPr>
        <p:spPr>
          <a:xfrm>
            <a:off x="438150" y="1387048"/>
            <a:ext cx="1147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GB" dirty="0"/>
          </a:p>
          <a:p>
            <a:pPr>
              <a:buClr>
                <a:srgbClr val="FF0000"/>
              </a:buClr>
            </a:pPr>
            <a:endParaRPr lang="en-GB" dirty="0"/>
          </a:p>
          <a:p>
            <a:pPr>
              <a:buClr>
                <a:srgbClr val="FF0000"/>
              </a:buClr>
            </a:pPr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42D6DEF-8F7B-428F-918A-BC2E3003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36" y="184836"/>
            <a:ext cx="6488327" cy="64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4CEB3C-BD70-4F5F-A76D-BB105FB9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7A6D-B6E5-1841-AF68-6A8D526B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130079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NHC Area Club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C112-B9DC-2546-944F-600F70A4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23" y="1540447"/>
            <a:ext cx="11132154" cy="415558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rgbClr val="00B050"/>
                </a:solidFill>
              </a:rPr>
              <a:t>April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2020 – 3227</a:t>
            </a:r>
          </a:p>
          <a:p>
            <a:pPr marL="457200" lvl="1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June 2021 - 1638</a:t>
            </a:r>
          </a:p>
          <a:p>
            <a:pPr marL="457200" lvl="1" indent="0" algn="ctr">
              <a:buNone/>
            </a:pPr>
            <a:endParaRPr lang="en-US" sz="3200" i="1" dirty="0">
              <a:solidFill>
                <a:srgbClr val="283583"/>
              </a:solidFill>
            </a:endParaRPr>
          </a:p>
          <a:p>
            <a:pPr marL="457200" lvl="1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- 1589 (-49%)</a:t>
            </a:r>
          </a:p>
        </p:txBody>
      </p:sp>
    </p:spTree>
    <p:extLst>
      <p:ext uri="{BB962C8B-B14F-4D97-AF65-F5344CB8AC3E}">
        <p14:creationId xmlns:p14="http://schemas.microsoft.com/office/powerpoint/2010/main" val="341973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0748-D08C-4988-982D-6572F33C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9"/>
            <a:ext cx="11132153" cy="1098016"/>
          </a:xfrm>
        </p:spPr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NHC Area Members As Specified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9CCB-EB82-4847-97F7-D382EF18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7" y="1508384"/>
            <a:ext cx="11132153" cy="417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00B050"/>
                </a:solidFill>
              </a:rPr>
              <a:t>April 2020 -  3,073 </a:t>
            </a:r>
          </a:p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</a:rPr>
              <a:t>June 2021 –  1,540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rgbClr val="FF0000"/>
                </a:solidFill>
              </a:rPr>
              <a:t>-1533 (-50%)</a:t>
            </a:r>
            <a:endParaRPr lang="en-GB" dirty="0"/>
          </a:p>
          <a:p>
            <a:pPr marL="0" indent="0" algn="ctr">
              <a:buNone/>
            </a:pP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4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BFD6-76F0-40AC-88D5-9316C46A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23" y="0"/>
            <a:ext cx="11132153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1F8A9DA-1D06-4044-93B4-8281304F8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3230"/>
          </a:xfrm>
        </p:spPr>
      </p:pic>
    </p:spTree>
    <p:extLst>
      <p:ext uri="{BB962C8B-B14F-4D97-AF65-F5344CB8AC3E}">
        <p14:creationId xmlns:p14="http://schemas.microsoft.com/office/powerpoint/2010/main" val="35577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F753-5661-4668-8995-2CB48FFA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325563"/>
          </a:xfrm>
        </p:spPr>
        <p:txBody>
          <a:bodyPr>
            <a:normAutofit/>
          </a:bodyPr>
          <a:lstStyle/>
          <a:p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620464B-69CD-4A11-A9B6-22240E47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F753-5661-4668-8995-2CB48FFA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10368"/>
            <a:ext cx="11132153" cy="1325563"/>
          </a:xfrm>
        </p:spPr>
        <p:txBody>
          <a:bodyPr>
            <a:normAutofit/>
          </a:bodyPr>
          <a:lstStyle/>
          <a:p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3F579E-64C2-470E-A158-8E71B904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5D04-FA2E-4127-8245-4E5CE3EE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09" y="1542177"/>
            <a:ext cx="11677997" cy="3773646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  <a:p>
            <a:endParaRPr lang="en-GB" sz="3200" dirty="0">
              <a:solidFill>
                <a:srgbClr val="283583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E77DC-90C1-40EF-88D4-25E219E66320}"/>
              </a:ext>
            </a:extLst>
          </p:cNvPr>
          <p:cNvSpPr txBox="1"/>
          <p:nvPr/>
        </p:nvSpPr>
        <p:spPr>
          <a:xfrm>
            <a:off x="438150" y="491683"/>
            <a:ext cx="10887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 cap="all" dirty="0"/>
              <a:t>OFFER 1</a:t>
            </a:r>
          </a:p>
          <a:p>
            <a:pPr fontAlgn="base"/>
            <a:r>
              <a:rPr lang="en-GB" sz="2000" dirty="0"/>
              <a:t>All members that renewed their membership over the past twelve months (between the dates of the first lockdown on 18th April 2020 through to 18th April 2021 will receive a four-month extension, as a way of us saying thank you for supporting the Association, meaning that members who have kept their membership valid for the whole of the lockdown period will have received a maximum of eight months extension in total.</a:t>
            </a:r>
          </a:p>
          <a:p>
            <a:pPr fontAlgn="base"/>
            <a:endParaRPr lang="en-GB" sz="2000" dirty="0"/>
          </a:p>
          <a:p>
            <a:pPr fontAlgn="base"/>
            <a:r>
              <a:rPr lang="en-GB" sz="2000" b="1" cap="all" dirty="0"/>
              <a:t>OFFER 2</a:t>
            </a:r>
          </a:p>
          <a:p>
            <a:pPr fontAlgn="base"/>
            <a:r>
              <a:rPr lang="en-GB" sz="2000" dirty="0"/>
              <a:t>Any lapsed member who renews their membership between 18</a:t>
            </a:r>
            <a:r>
              <a:rPr lang="en-GB" sz="2000" baseline="30000" dirty="0"/>
              <a:t>th</a:t>
            </a:r>
            <a:r>
              <a:rPr lang="en-GB" sz="2000" dirty="0"/>
              <a:t> April 2021 and 31st July 2021 will receive 15 months membership for the price of 12. (NOTE: this offer is only valid to members whose British Judo membership has lapsed).</a:t>
            </a:r>
          </a:p>
          <a:p>
            <a:pPr fontAlgn="base"/>
            <a:endParaRPr lang="en-GB" sz="2000" b="1" cap="all" dirty="0"/>
          </a:p>
          <a:p>
            <a:pPr fontAlgn="base"/>
            <a:r>
              <a:rPr lang="en-GB" sz="2000" b="1" cap="all" dirty="0"/>
              <a:t>OFFER 3</a:t>
            </a:r>
          </a:p>
          <a:p>
            <a:pPr fontAlgn="base"/>
            <a:r>
              <a:rPr lang="en-GB" sz="2000" dirty="0"/>
              <a:t>We are removing the price of an Introductory membership (</a:t>
            </a:r>
            <a:r>
              <a:rPr lang="en-GB" sz="2000" i="1" dirty="0"/>
              <a:t>RRP: £16</a:t>
            </a:r>
            <a:r>
              <a:rPr lang="en-GB" sz="2000" dirty="0"/>
              <a:t>) which means that all new members will have the option of claiming a free 90-day introductory membership to the Association before having to pay for a full membership.</a:t>
            </a:r>
          </a:p>
        </p:txBody>
      </p:sp>
    </p:spTree>
    <p:extLst>
      <p:ext uri="{BB962C8B-B14F-4D97-AF65-F5344CB8AC3E}">
        <p14:creationId xmlns:p14="http://schemas.microsoft.com/office/powerpoint/2010/main" val="52663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B6A1-152B-4530-8164-5B8E8ECF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753" y="4403949"/>
            <a:ext cx="4937937" cy="11471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 Marketing Pack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1161F3A4-E139-4B0F-A300-752F5CB8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29" y="-4909"/>
            <a:ext cx="2567791" cy="145722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E645C49-7FE2-4A0D-B2D7-BEF8130E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15" y="1005587"/>
            <a:ext cx="1778697" cy="1778697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71C5788-2309-449D-AD0A-795BA21D7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924" y="162865"/>
            <a:ext cx="1673165" cy="235657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D4B0046-D247-46EF-B778-EC321AC2D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53" y="2980266"/>
            <a:ext cx="2012822" cy="357835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E5821FE-CFB1-4918-9021-179179889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695" y="2876562"/>
            <a:ext cx="933068" cy="933068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22BFC27-A7EB-402A-8C7F-DF8013C01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009" y="5259616"/>
            <a:ext cx="2288990" cy="1299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4BB63B-90C0-4B2F-8D6D-B80B00AAD080}"/>
              </a:ext>
            </a:extLst>
          </p:cNvPr>
          <p:cNvSpPr txBox="1"/>
          <p:nvPr/>
        </p:nvSpPr>
        <p:spPr>
          <a:xfrm>
            <a:off x="3620348" y="6284391"/>
            <a:ext cx="571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https://www.britishjudo.org.uk/club-marketing-materials</a:t>
            </a:r>
          </a:p>
        </p:txBody>
      </p:sp>
    </p:spTree>
    <p:extLst>
      <p:ext uri="{BB962C8B-B14F-4D97-AF65-F5344CB8AC3E}">
        <p14:creationId xmlns:p14="http://schemas.microsoft.com/office/powerpoint/2010/main" val="200579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3298-B645-4B31-AC57-0C2DF7C2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580" y="2141456"/>
            <a:ext cx="75794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Marketing Campaigns</a:t>
            </a:r>
            <a:endParaRPr lang="en-US" sz="4400" b="1" u="sng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DAFA7-E5E0-4E84-BD64-AB97F4DFA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5" r="-4" b="3087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720D5D-A938-466B-8BD9-F43666921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539" r="2" b="2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218E5-D663-4AB7-AFCE-73CE2419FA1B}"/>
              </a:ext>
            </a:extLst>
          </p:cNvPr>
          <p:cNvSpPr txBox="1"/>
          <p:nvPr/>
        </p:nvSpPr>
        <p:spPr>
          <a:xfrm>
            <a:off x="4966870" y="3375787"/>
            <a:ext cx="699467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Team GB – Get Set (Travel to Tokyo)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Team GB – I Am Team GB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Rediscover Summer</a:t>
            </a:r>
          </a:p>
        </p:txBody>
      </p:sp>
    </p:spTree>
    <p:extLst>
      <p:ext uri="{BB962C8B-B14F-4D97-AF65-F5344CB8AC3E}">
        <p14:creationId xmlns:p14="http://schemas.microsoft.com/office/powerpoint/2010/main" val="387476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ritish Judo">
      <a:dk1>
        <a:srgbClr val="283483"/>
      </a:dk1>
      <a:lt1>
        <a:srgbClr val="FFFFFF"/>
      </a:lt1>
      <a:dk2>
        <a:srgbClr val="23244C"/>
      </a:dk2>
      <a:lt2>
        <a:srgbClr val="EDEDED"/>
      </a:lt2>
      <a:accent1>
        <a:srgbClr val="23244C"/>
      </a:accent1>
      <a:accent2>
        <a:srgbClr val="3C418C"/>
      </a:accent2>
      <a:accent3>
        <a:srgbClr val="918DBF"/>
      </a:accent3>
      <a:accent4>
        <a:srgbClr val="C51315"/>
      </a:accent4>
      <a:accent5>
        <a:srgbClr val="E6332F"/>
      </a:accent5>
      <a:accent6>
        <a:srgbClr val="F29A82"/>
      </a:accent6>
      <a:hlink>
        <a:srgbClr val="E30520"/>
      </a:hlink>
      <a:folHlink>
        <a:srgbClr val="E305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ritish Judo">
      <a:dk1>
        <a:srgbClr val="283483"/>
      </a:dk1>
      <a:lt1>
        <a:srgbClr val="FFFFFF"/>
      </a:lt1>
      <a:dk2>
        <a:srgbClr val="23244C"/>
      </a:dk2>
      <a:lt2>
        <a:srgbClr val="EDEDED"/>
      </a:lt2>
      <a:accent1>
        <a:srgbClr val="23244C"/>
      </a:accent1>
      <a:accent2>
        <a:srgbClr val="3C418C"/>
      </a:accent2>
      <a:accent3>
        <a:srgbClr val="918DBF"/>
      </a:accent3>
      <a:accent4>
        <a:srgbClr val="C51315"/>
      </a:accent4>
      <a:accent5>
        <a:srgbClr val="E6332F"/>
      </a:accent5>
      <a:accent6>
        <a:srgbClr val="F29A82"/>
      </a:accent6>
      <a:hlink>
        <a:srgbClr val="E30520"/>
      </a:hlink>
      <a:folHlink>
        <a:srgbClr val="E305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ritish Judo">
      <a:dk1>
        <a:srgbClr val="283483"/>
      </a:dk1>
      <a:lt1>
        <a:srgbClr val="FFFFFF"/>
      </a:lt1>
      <a:dk2>
        <a:srgbClr val="23244C"/>
      </a:dk2>
      <a:lt2>
        <a:srgbClr val="EDEDED"/>
      </a:lt2>
      <a:accent1>
        <a:srgbClr val="23244C"/>
      </a:accent1>
      <a:accent2>
        <a:srgbClr val="3C418C"/>
      </a:accent2>
      <a:accent3>
        <a:srgbClr val="918DBF"/>
      </a:accent3>
      <a:accent4>
        <a:srgbClr val="C51315"/>
      </a:accent4>
      <a:accent5>
        <a:srgbClr val="E6332F"/>
      </a:accent5>
      <a:accent6>
        <a:srgbClr val="F29A82"/>
      </a:accent6>
      <a:hlink>
        <a:srgbClr val="E30520"/>
      </a:hlink>
      <a:folHlink>
        <a:srgbClr val="E305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254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Verdana</vt:lpstr>
      <vt:lpstr>Office Theme</vt:lpstr>
      <vt:lpstr>1_Office Theme</vt:lpstr>
      <vt:lpstr>2_Office Theme</vt:lpstr>
      <vt:lpstr> </vt:lpstr>
      <vt:lpstr>NHC Area Club Membership</vt:lpstr>
      <vt:lpstr>NHC Area Members As Specified</vt:lpstr>
      <vt:lpstr>PowerPoint Presentation</vt:lpstr>
      <vt:lpstr>PowerPoint Presentation</vt:lpstr>
      <vt:lpstr>PowerPoint Presentation</vt:lpstr>
      <vt:lpstr>PowerPoint Presentation</vt:lpstr>
      <vt:lpstr>Club Marketing Pack</vt:lpstr>
      <vt:lpstr>Summer Marketing Campaigns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Nick Shepherd</dc:creator>
  <cp:lastModifiedBy>Nick Shepherd</cp:lastModifiedBy>
  <cp:revision>17</cp:revision>
  <dcterms:created xsi:type="dcterms:W3CDTF">2021-06-04T10:10:30Z</dcterms:created>
  <dcterms:modified xsi:type="dcterms:W3CDTF">2021-07-16T16:02:07Z</dcterms:modified>
</cp:coreProperties>
</file>